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3A83D-A18E-4E2E-818D-144D959698FA}" type="datetimeFigureOut">
              <a:rPr lang="en-IN" smtClean="0"/>
              <a:t>12-05-2015</a:t>
            </a:fld>
            <a:endParaRPr lang="en-IN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3CD18DC-245C-4260-9E4F-7AAB1C28675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3A83D-A18E-4E2E-818D-144D959698FA}" type="datetimeFigureOut">
              <a:rPr lang="en-IN" smtClean="0"/>
              <a:t>12-05-2015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8DC-245C-4260-9E4F-7AAB1C28675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3A83D-A18E-4E2E-818D-144D959698FA}" type="datetimeFigureOut">
              <a:rPr lang="en-IN" smtClean="0"/>
              <a:t>12-05-2015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8DC-245C-4260-9E4F-7AAB1C28675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3A83D-A18E-4E2E-818D-144D959698FA}" type="datetimeFigureOut">
              <a:rPr lang="en-IN" smtClean="0"/>
              <a:t>12-05-2015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3CD18DC-245C-4260-9E4F-7AAB1C28675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3A83D-A18E-4E2E-818D-144D959698FA}" type="datetimeFigureOut">
              <a:rPr lang="en-IN" smtClean="0"/>
              <a:t>12-05-2015</a:t>
            </a:fld>
            <a:endParaRPr lang="en-IN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8DC-245C-4260-9E4F-7AAB1C286756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3A83D-A18E-4E2E-818D-144D959698FA}" type="datetimeFigureOut">
              <a:rPr lang="en-IN" smtClean="0"/>
              <a:t>12-05-2015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8DC-245C-4260-9E4F-7AAB1C28675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3A83D-A18E-4E2E-818D-144D959698FA}" type="datetimeFigureOut">
              <a:rPr lang="en-IN" smtClean="0"/>
              <a:t>12-05-2015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3CD18DC-245C-4260-9E4F-7AAB1C286756}" type="slidenum">
              <a:rPr lang="en-IN" smtClean="0"/>
              <a:t>‹#›</a:t>
            </a:fld>
            <a:endParaRPr lang="en-IN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3A83D-A18E-4E2E-818D-144D959698FA}" type="datetimeFigureOut">
              <a:rPr lang="en-IN" smtClean="0"/>
              <a:t>12-05-2015</a:t>
            </a:fld>
            <a:endParaRPr lang="en-IN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8DC-245C-4260-9E4F-7AAB1C28675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3A83D-A18E-4E2E-818D-144D959698FA}" type="datetimeFigureOut">
              <a:rPr lang="en-IN" smtClean="0"/>
              <a:t>12-05-2015</a:t>
            </a:fld>
            <a:endParaRPr lang="en-IN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8DC-245C-4260-9E4F-7AAB1C28675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3A83D-A18E-4E2E-818D-144D959698FA}" type="datetimeFigureOut">
              <a:rPr lang="en-IN" smtClean="0"/>
              <a:t>12-05-2015</a:t>
            </a:fld>
            <a:endParaRPr lang="en-IN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8DC-245C-4260-9E4F-7AAB1C286756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3A83D-A18E-4E2E-818D-144D959698FA}" type="datetimeFigureOut">
              <a:rPr lang="en-IN" smtClean="0"/>
              <a:t>12-05-2015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18DC-245C-4260-9E4F-7AAB1C286756}" type="slidenum">
              <a:rPr lang="en-IN" smtClean="0"/>
              <a:t>‹#›</a:t>
            </a:fld>
            <a:endParaRPr lang="en-IN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FA3A83D-A18E-4E2E-818D-144D959698FA}" type="datetimeFigureOut">
              <a:rPr lang="en-IN" smtClean="0"/>
              <a:t>12-05-2015</a:t>
            </a:fld>
            <a:endParaRPr lang="en-IN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3CD18DC-245C-4260-9E4F-7AAB1C286756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US" dirty="0" smtClean="0"/>
              <a:t>COMPARATIVE ANALYSIS OF DISTRICTS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200" dirty="0" smtClean="0"/>
              <a:t>1</a:t>
            </a:r>
            <a:r>
              <a:rPr lang="en-US" sz="3200" baseline="30000" dirty="0" smtClean="0"/>
              <a:t>ST</a:t>
            </a:r>
            <a:r>
              <a:rPr lang="en-US" sz="3200" dirty="0" smtClean="0"/>
              <a:t> QUARTER 2015 REVIEW MEETING</a:t>
            </a:r>
            <a:endParaRPr lang="en-IN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5211" y="0"/>
            <a:ext cx="2588789" cy="263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395536" y="332656"/>
            <a:ext cx="6397617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REVISED NATIONAL TUBERCULOSIS CONTROL PROGRAMME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733256"/>
            <a:ext cx="1337888" cy="1124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NIKSHAY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1Q2015</a:t>
            </a:r>
            <a:endParaRPr lang="en-IN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9511" y="1340765"/>
          <a:ext cx="8712969" cy="5229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4323"/>
                <a:gridCol w="2904323"/>
                <a:gridCol w="2904323"/>
              </a:tblGrid>
              <a:tr h="86934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DISTRICT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 (A) TOTAL</a:t>
                      </a:r>
                      <a:r>
                        <a:rPr lang="en-US" baseline="0" dirty="0" smtClean="0"/>
                        <a:t> PATIENTS REGISTERED FOR TREATMENT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(B) NO. OF PATIENTS ENTERED</a:t>
                      </a:r>
                      <a:r>
                        <a:rPr lang="en-US" baseline="0" dirty="0" smtClean="0"/>
                        <a:t> OUT OF (A)</a:t>
                      </a:r>
                      <a:endParaRPr lang="en-IN" dirty="0"/>
                    </a:p>
                  </a:txBody>
                  <a:tcPr/>
                </a:tc>
              </a:tr>
              <a:tr h="47947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AIZAWL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310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312</a:t>
                      </a:r>
                      <a:endParaRPr lang="en-IN" b="1" dirty="0"/>
                    </a:p>
                  </a:txBody>
                  <a:tcPr/>
                </a:tc>
              </a:tr>
              <a:tr h="47947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CHAMPHAI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17</a:t>
                      </a:r>
                      <a:endParaRPr lang="en-IN" b="1" dirty="0"/>
                    </a:p>
                  </a:txBody>
                  <a:tcPr/>
                </a:tc>
              </a:tr>
              <a:tr h="47947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KOLASIB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38</a:t>
                      </a:r>
                      <a:endParaRPr lang="en-IN" b="1" dirty="0"/>
                    </a:p>
                  </a:txBody>
                  <a:tcPr/>
                </a:tc>
              </a:tr>
              <a:tr h="47947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LAWNGTLAI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27</a:t>
                      </a:r>
                      <a:endParaRPr lang="en-IN" b="1" dirty="0"/>
                    </a:p>
                  </a:txBody>
                  <a:tcPr/>
                </a:tc>
              </a:tr>
              <a:tr h="47947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LUNGLEI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68</a:t>
                      </a:r>
                      <a:endParaRPr lang="en-IN" b="1" dirty="0"/>
                    </a:p>
                  </a:txBody>
                  <a:tcPr/>
                </a:tc>
              </a:tr>
              <a:tr h="47947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MAMIT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20</a:t>
                      </a:r>
                      <a:endParaRPr lang="en-IN" b="1" dirty="0"/>
                    </a:p>
                  </a:txBody>
                  <a:tcPr/>
                </a:tc>
              </a:tr>
              <a:tr h="47947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SAIHA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32</a:t>
                      </a:r>
                      <a:endParaRPr lang="en-IN" b="1" dirty="0"/>
                    </a:p>
                  </a:txBody>
                  <a:tcPr/>
                </a:tc>
              </a:tr>
              <a:tr h="47947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SERCHHIP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23</a:t>
                      </a:r>
                      <a:endParaRPr lang="en-IN" b="1" dirty="0"/>
                    </a:p>
                  </a:txBody>
                  <a:tcPr/>
                </a:tc>
              </a:tr>
              <a:tr h="47947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540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537</a:t>
                      </a:r>
                      <a:endParaRPr lang="en-IN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10476" y="1"/>
            <a:ext cx="1033524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TB 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NOTIFICATION DURING 1Q2015</a:t>
            </a:r>
            <a:endParaRPr lang="en-IN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9511" y="1340761"/>
          <a:ext cx="8712969" cy="5298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4323"/>
                <a:gridCol w="2904323"/>
                <a:gridCol w="2904323"/>
              </a:tblGrid>
              <a:tr h="114710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DISTRICT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r>
                        <a:rPr lang="en-US" baseline="0" dirty="0" smtClean="0"/>
                        <a:t> NO OF HEALTH ESTABLISHMENT REGISTERED FOR TB NOTIFICATION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 PATIENTS NOTIFIED</a:t>
                      </a:r>
                      <a:endParaRPr lang="en-US" dirty="0"/>
                    </a:p>
                  </a:txBody>
                  <a:tcPr/>
                </a:tc>
              </a:tr>
              <a:tr h="45660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AIZAWL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IN" dirty="0"/>
                    </a:p>
                  </a:txBody>
                  <a:tcPr/>
                </a:tc>
              </a:tr>
              <a:tr h="45660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CHAMPHAI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</a:tr>
              <a:tr h="45660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KOLASIB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</a:tr>
              <a:tr h="45660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LAWNGTLAI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</a:tr>
              <a:tr h="45660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LUNGLEI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</a:tr>
              <a:tr h="45660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MAMIT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</a:tr>
              <a:tr h="45660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SAIHA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</a:tr>
              <a:tr h="45660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SERCHHIP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</a:tr>
              <a:tr h="45660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TOTAL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06282" y="2060848"/>
            <a:ext cx="5731441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  <a:endParaRPr lang="en-US" sz="88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26982" y="4803488"/>
            <a:ext cx="2017018" cy="205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797152"/>
            <a:ext cx="1979712" cy="2060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REFERRAL ACTIVITIES (OPD)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95536" y="1196752"/>
          <a:ext cx="8515671" cy="54005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8557"/>
                <a:gridCol w="2838557"/>
                <a:gridCol w="2838557"/>
              </a:tblGrid>
              <a:tr h="114732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DISTRICT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(A) NO.</a:t>
                      </a:r>
                      <a:r>
                        <a:rPr lang="en-US" baseline="0" dirty="0" smtClean="0"/>
                        <a:t> OF ADULT OPD PATIENTS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(B) ACTUAL NO.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OF</a:t>
                      </a:r>
                      <a:r>
                        <a:rPr lang="en-US" baseline="0" dirty="0" smtClean="0"/>
                        <a:t> CHEST SYMPTOMATICS EXAMINED (EXPECTED : &gt;2%)</a:t>
                      </a:r>
                      <a:endParaRPr lang="en-IN" dirty="0"/>
                    </a:p>
                  </a:txBody>
                  <a:tcPr/>
                </a:tc>
              </a:tr>
              <a:tr h="47258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AIZAWL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29558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951 (3.21%)</a:t>
                      </a:r>
                      <a:endParaRPr lang="en-IN" dirty="0"/>
                    </a:p>
                  </a:txBody>
                  <a:tcPr/>
                </a:tc>
              </a:tr>
              <a:tr h="47258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CHAMPHAI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8339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442 (5.30%)</a:t>
                      </a:r>
                      <a:endParaRPr lang="en-IN" dirty="0"/>
                    </a:p>
                  </a:txBody>
                  <a:tcPr/>
                </a:tc>
              </a:tr>
              <a:tr h="47258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KOLASIB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8000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182 (2.27%)</a:t>
                      </a:r>
                      <a:endParaRPr lang="en-IN" dirty="0"/>
                    </a:p>
                  </a:txBody>
                  <a:tcPr/>
                </a:tc>
              </a:tr>
              <a:tr h="47258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LAWNGTLAI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3452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135 (3.91%)</a:t>
                      </a:r>
                      <a:endParaRPr lang="en-IN" dirty="0"/>
                    </a:p>
                  </a:txBody>
                  <a:tcPr/>
                </a:tc>
              </a:tr>
              <a:tr h="47258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LUNGLEI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13587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512 (3.76%)</a:t>
                      </a:r>
                      <a:endParaRPr lang="en-IN" dirty="0"/>
                    </a:p>
                  </a:txBody>
                  <a:tcPr/>
                </a:tc>
              </a:tr>
              <a:tr h="47258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MAMIT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5635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113 (2%)</a:t>
                      </a:r>
                      <a:endParaRPr lang="en-IN" dirty="0"/>
                    </a:p>
                  </a:txBody>
                  <a:tcPr/>
                </a:tc>
              </a:tr>
              <a:tr h="47258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SAIHA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4488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206 (4.59%)</a:t>
                      </a:r>
                      <a:endParaRPr lang="en-IN" dirty="0"/>
                    </a:p>
                  </a:txBody>
                  <a:tcPr/>
                </a:tc>
              </a:tr>
              <a:tr h="47258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SERCHHIP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3800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106 (2.78%)</a:t>
                      </a:r>
                      <a:endParaRPr lang="en-IN" dirty="0"/>
                    </a:p>
                  </a:txBody>
                  <a:tcPr/>
                </a:tc>
              </a:tr>
              <a:tr h="472586">
                <a:tc>
                  <a:txBody>
                    <a:bodyPr/>
                    <a:lstStyle/>
                    <a:p>
                      <a:pPr algn="ctr"/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76859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 2647(3.47%)</a:t>
                      </a:r>
                      <a:endParaRPr lang="en-IN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0392" y="-1"/>
            <a:ext cx="1043608" cy="1063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04800" y="1554160"/>
          <a:ext cx="8686800" cy="511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2895600"/>
                <a:gridCol w="2895600"/>
              </a:tblGrid>
              <a:tr h="5115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DISTRICT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1Q2014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1Q2015</a:t>
                      </a:r>
                      <a:endParaRPr lang="en-IN" dirty="0"/>
                    </a:p>
                  </a:txBody>
                  <a:tcPr/>
                </a:tc>
              </a:tr>
              <a:tr h="5115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AIZAWL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256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latin typeface="+mn-lt"/>
                        </a:rPr>
                        <a:t>220</a:t>
                      </a:r>
                    </a:p>
                  </a:txBody>
                  <a:tcPr marL="9525" marR="9525" marT="9525" marB="0" anchor="ctr"/>
                </a:tc>
              </a:tr>
              <a:tr h="5115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CHAMPHAI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169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307</a:t>
                      </a:r>
                    </a:p>
                  </a:txBody>
                  <a:tcPr marL="9525" marR="9525" marT="9525" marB="0" anchor="ctr"/>
                </a:tc>
              </a:tr>
              <a:tr h="5115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KOLASIB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198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215</a:t>
                      </a:r>
                    </a:p>
                  </a:txBody>
                  <a:tcPr marL="9525" marR="9525" marT="9525" marB="0" anchor="ctr"/>
                </a:tc>
              </a:tr>
              <a:tr h="5115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LAWNGTLAI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121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108</a:t>
                      </a:r>
                    </a:p>
                  </a:txBody>
                  <a:tcPr marL="9525" marR="9525" marT="9525" marB="0" anchor="ctr"/>
                </a:tc>
              </a:tr>
              <a:tr h="5115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LUNGLEI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236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357</a:t>
                      </a:r>
                    </a:p>
                  </a:txBody>
                  <a:tcPr marL="9525" marR="9525" marT="9525" marB="0" anchor="ctr"/>
                </a:tc>
              </a:tr>
              <a:tr h="5115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MAMIT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109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124</a:t>
                      </a:r>
                    </a:p>
                  </a:txBody>
                  <a:tcPr marL="9525" marR="9525" marT="9525" marB="0" anchor="ctr"/>
                </a:tc>
              </a:tr>
              <a:tr h="5115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SAIHA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249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352</a:t>
                      </a:r>
                    </a:p>
                  </a:txBody>
                  <a:tcPr marL="9525" marR="9525" marT="9525" marB="0" anchor="ctr"/>
                </a:tc>
              </a:tr>
              <a:tr h="5115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SERCHHIP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178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154</a:t>
                      </a:r>
                    </a:p>
                  </a:txBody>
                  <a:tcPr marL="9525" marR="9525" marT="9525" marB="0" anchor="ctr"/>
                </a:tc>
              </a:tr>
              <a:tr h="5115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AVERAGE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207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232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</a:rPr>
              <a:t>Presumptive TB Examined per 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</a:rPr>
              <a:t>lakh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</a:rPr>
              <a:t> population 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en-US" sz="24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</a:rPr>
              <a:t>(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</a:rPr>
              <a:t>Expected &gt;150 /</a:t>
            </a:r>
            <a:r>
              <a:rPr lang="en-US" sz="2400" dirty="0" err="1" smtClean="0">
                <a:solidFill>
                  <a:schemeClr val="bg2">
                    <a:lumMod val="25000"/>
                  </a:schemeClr>
                </a:solidFill>
              </a:rPr>
              <a:t>lakh</a:t>
            </a: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</a:rPr>
              <a:t> pop)</a:t>
            </a:r>
            <a:endParaRPr lang="en-US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10475" y="-1"/>
            <a:ext cx="1033525" cy="10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Percentage of Sputum positivity among Presumptive TB (Expected = 5 -15%)</a:t>
            </a:r>
            <a:endParaRPr lang="en-IN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554158"/>
          <a:ext cx="8587680" cy="511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2560"/>
                <a:gridCol w="2862560"/>
                <a:gridCol w="2862560"/>
              </a:tblGrid>
              <a:tr h="5115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DISTRICT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1Q2014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1Q2015</a:t>
                      </a:r>
                      <a:endParaRPr lang="en-IN" dirty="0"/>
                    </a:p>
                  </a:txBody>
                  <a:tcPr/>
                </a:tc>
              </a:tr>
              <a:tr h="5115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AIZAWL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latin typeface="+mn-lt"/>
                        </a:rPr>
                        <a:t>12%</a:t>
                      </a:r>
                    </a:p>
                  </a:txBody>
                  <a:tcPr marL="9525" marR="9525" marT="9525" marB="0" anchor="ctr"/>
                </a:tc>
              </a:tr>
              <a:tr h="5115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CHAMPHAI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2%</a:t>
                      </a:r>
                    </a:p>
                  </a:txBody>
                  <a:tcPr marL="9525" marR="9525" marT="9525" marB="0" anchor="ctr"/>
                </a:tc>
              </a:tr>
              <a:tr h="5115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KOLASIB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latin typeface="+mn-lt"/>
                        </a:rPr>
                        <a:t>11%</a:t>
                      </a:r>
                    </a:p>
                  </a:txBody>
                  <a:tcPr marL="9525" marR="9525" marT="9525" marB="0" anchor="ctr"/>
                </a:tc>
              </a:tr>
              <a:tr h="5115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LAWNGTLAI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1%</a:t>
                      </a:r>
                    </a:p>
                  </a:txBody>
                  <a:tcPr marL="9525" marR="9525" marT="9525" marB="0" anchor="ctr"/>
                </a:tc>
              </a:tr>
              <a:tr h="5115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LUNGLEI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latin typeface="+mn-lt"/>
                        </a:rPr>
                        <a:t>8%</a:t>
                      </a:r>
                    </a:p>
                  </a:txBody>
                  <a:tcPr marL="9525" marR="9525" marT="9525" marB="0" anchor="ctr"/>
                </a:tc>
              </a:tr>
              <a:tr h="5115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MAMIT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latin typeface="+mn-lt"/>
                        </a:rPr>
                        <a:t>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2%</a:t>
                      </a:r>
                    </a:p>
                  </a:txBody>
                  <a:tcPr marL="9525" marR="9525" marT="9525" marB="0" anchor="ctr"/>
                </a:tc>
              </a:tr>
              <a:tr h="5115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SAIHA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6%</a:t>
                      </a:r>
                    </a:p>
                  </a:txBody>
                  <a:tcPr marL="9525" marR="9525" marT="9525" marB="0" anchor="ctr"/>
                </a:tc>
              </a:tr>
              <a:tr h="5115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SERCHHIP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4%</a:t>
                      </a:r>
                    </a:p>
                  </a:txBody>
                  <a:tcPr marL="9525" marR="9525" marT="9525" marB="0" anchor="ctr"/>
                </a:tc>
              </a:tr>
              <a:tr h="51152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AVERAGE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8%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Annualized NSP Case Detection Rate</a:t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(Expected – 70%)</a:t>
            </a:r>
            <a:endParaRPr lang="en-IN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554165"/>
          <a:ext cx="8587680" cy="4899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2560"/>
                <a:gridCol w="2862560"/>
                <a:gridCol w="2862560"/>
              </a:tblGrid>
              <a:tr h="48991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DISTRICT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1Q2014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1Q2015</a:t>
                      </a:r>
                      <a:endParaRPr lang="en-IN" dirty="0"/>
                    </a:p>
                  </a:txBody>
                  <a:tcPr/>
                </a:tc>
              </a:tr>
              <a:tr h="48991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AIZAWL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65%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latin typeface="+mn-lt"/>
                        </a:rPr>
                        <a:t>92%</a:t>
                      </a:r>
                    </a:p>
                  </a:txBody>
                  <a:tcPr marL="9525" marR="9525" marT="9525" marB="0" anchor="ctr"/>
                </a:tc>
              </a:tr>
              <a:tr h="48991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CHAMPHAI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53%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36%</a:t>
                      </a:r>
                    </a:p>
                  </a:txBody>
                  <a:tcPr marL="9525" marR="9525" marT="9525" marB="0" anchor="ctr"/>
                </a:tc>
              </a:tr>
              <a:tr h="48991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KOLASIB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74%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latin typeface="+mn-lt"/>
                        </a:rPr>
                        <a:t>91%</a:t>
                      </a:r>
                    </a:p>
                  </a:txBody>
                  <a:tcPr marL="9525" marR="9525" marT="9525" marB="0" anchor="ctr"/>
                </a:tc>
              </a:tr>
              <a:tr h="48991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LAWNGTLAI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22%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34%</a:t>
                      </a:r>
                    </a:p>
                  </a:txBody>
                  <a:tcPr marL="9525" marR="9525" marT="9525" marB="0" anchor="ctr"/>
                </a:tc>
              </a:tr>
              <a:tr h="48991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LUNGLEI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40%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88%</a:t>
                      </a:r>
                    </a:p>
                  </a:txBody>
                  <a:tcPr marL="9525" marR="9525" marT="9525" marB="0" anchor="ctr"/>
                </a:tc>
              </a:tr>
              <a:tr h="48991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MAMIT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36%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12%</a:t>
                      </a:r>
                    </a:p>
                  </a:txBody>
                  <a:tcPr marL="9525" marR="9525" marT="9525" marB="0" anchor="ctr"/>
                </a:tc>
              </a:tr>
              <a:tr h="48991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SAIHA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latin typeface="+mn-lt"/>
                        </a:rPr>
                        <a:t>90%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98%</a:t>
                      </a:r>
                    </a:p>
                  </a:txBody>
                  <a:tcPr marL="9525" marR="9525" marT="9525" marB="0" anchor="ctr"/>
                </a:tc>
              </a:tr>
              <a:tr h="48991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SERCHHIP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31%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23%</a:t>
                      </a:r>
                    </a:p>
                  </a:txBody>
                  <a:tcPr marL="9525" marR="9525" marT="9525" marB="0" anchor="ctr"/>
                </a:tc>
              </a:tr>
              <a:tr h="48991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AVERAGE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53%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66%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EP Cases Registered for Treatment </a:t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(expected – 21 cases /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</a:rPr>
              <a:t>lakh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 / year)</a:t>
            </a:r>
            <a:endParaRPr lang="en-IN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9512" y="1554161"/>
          <a:ext cx="8712968" cy="5032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8242"/>
                <a:gridCol w="2178242"/>
                <a:gridCol w="2178242"/>
                <a:gridCol w="2178242"/>
              </a:tblGrid>
              <a:tr h="112724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DISTRICT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1Q2014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1Q2015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% OF NEW EPTB FROM TOTAL CASES</a:t>
                      </a:r>
                    </a:p>
                    <a:p>
                      <a:endParaRPr lang="en-IN" dirty="0"/>
                    </a:p>
                  </a:txBody>
                  <a:tcPr/>
                </a:tc>
              </a:tr>
              <a:tr h="42710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AIZAWL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109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136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latin typeface="+mn-lt"/>
                        </a:rPr>
                        <a:t>54%</a:t>
                      </a:r>
                    </a:p>
                  </a:txBody>
                  <a:tcPr marL="9525" marR="9525" marT="9525" marB="0" anchor="ctr"/>
                </a:tc>
              </a:tr>
              <a:tr h="42710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CHAMPHAI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latin typeface="+mn-lt"/>
                        </a:rPr>
                        <a:t>43%</a:t>
                      </a:r>
                    </a:p>
                  </a:txBody>
                  <a:tcPr marL="9525" marR="9525" marT="9525" marB="0" anchor="ctr"/>
                </a:tc>
              </a:tr>
              <a:tr h="42710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KOLASIB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latin typeface="+mn-lt"/>
                        </a:rPr>
                        <a:t>34%</a:t>
                      </a:r>
                    </a:p>
                  </a:txBody>
                  <a:tcPr marL="9525" marR="9525" marT="9525" marB="0" anchor="ctr"/>
                </a:tc>
              </a:tr>
              <a:tr h="42710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LAWNGTLAI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latin typeface="+mn-lt"/>
                        </a:rPr>
                        <a:t>35%</a:t>
                      </a:r>
                    </a:p>
                  </a:txBody>
                  <a:tcPr marL="9525" marR="9525" marT="9525" marB="0" anchor="ctr"/>
                </a:tc>
              </a:tr>
              <a:tr h="42710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LUNGLEI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latin typeface="+mn-lt"/>
                        </a:rPr>
                        <a:t>34%</a:t>
                      </a:r>
                    </a:p>
                  </a:txBody>
                  <a:tcPr marL="9525" marR="9525" marT="9525" marB="0" anchor="ctr"/>
                </a:tc>
              </a:tr>
              <a:tr h="42710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MAMIT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50%</a:t>
                      </a:r>
                    </a:p>
                  </a:txBody>
                  <a:tcPr marL="9525" marR="9525" marT="9525" marB="0" anchor="ctr"/>
                </a:tc>
              </a:tr>
              <a:tr h="42710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SAIHA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36%</a:t>
                      </a:r>
                    </a:p>
                  </a:txBody>
                  <a:tcPr marL="9525" marR="9525" marT="9525" marB="0" anchor="ctr"/>
                </a:tc>
              </a:tr>
              <a:tr h="42710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SERCHHIP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60%</a:t>
                      </a:r>
                    </a:p>
                  </a:txBody>
                  <a:tcPr marL="9525" marR="9525" marT="9525" marB="0" anchor="ctr"/>
                </a:tc>
              </a:tr>
              <a:tr h="427104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AVERAGE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latin typeface="+mn-lt"/>
                        </a:rPr>
                        <a:t>22.62</a:t>
                      </a:r>
                      <a:endParaRPr lang="en-IN" sz="1800" b="1" i="0" u="none" strike="noStrike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latin typeface="+mn-lt"/>
                        </a:rPr>
                        <a:t>26.62</a:t>
                      </a:r>
                      <a:endParaRPr lang="en-IN" sz="1800" b="1" i="0" u="none" strike="noStrike" dirty="0"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48%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NSP Cure Rates</a:t>
            </a:r>
            <a:endParaRPr lang="en-IN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23528" y="1268760"/>
          <a:ext cx="8515671" cy="5220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8557"/>
                <a:gridCol w="2838557"/>
                <a:gridCol w="2838557"/>
              </a:tblGrid>
              <a:tr h="52205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DISTRICT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1Q2014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1Q2015</a:t>
                      </a:r>
                      <a:endParaRPr lang="en-IN" dirty="0"/>
                    </a:p>
                  </a:txBody>
                  <a:tcPr/>
                </a:tc>
              </a:tr>
              <a:tr h="52205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AIZAWL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83%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79%</a:t>
                      </a:r>
                    </a:p>
                  </a:txBody>
                  <a:tcPr marL="9525" marR="9525" marT="9525" marB="0" anchor="ctr"/>
                </a:tc>
              </a:tr>
              <a:tr h="52205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CHAMPHAI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85%</a:t>
                      </a:r>
                    </a:p>
                  </a:txBody>
                  <a:tcPr marL="9525" marR="9525" marT="9525" marB="0" anchor="ctr"/>
                </a:tc>
              </a:tr>
              <a:tr h="52205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KOLASIB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latin typeface="+mn-lt"/>
                        </a:rPr>
                        <a:t>75%</a:t>
                      </a:r>
                    </a:p>
                  </a:txBody>
                  <a:tcPr marL="9525" marR="9525" marT="9525" marB="0" anchor="ctr"/>
                </a:tc>
              </a:tr>
              <a:tr h="52205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LAWNGTLAI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88%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</a:tr>
              <a:tr h="52205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LUNGLEI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latin typeface="+mn-lt"/>
                        </a:rPr>
                        <a:t>96%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</a:tr>
              <a:tr h="52205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MAMIT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latin typeface="+mn-lt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67%</a:t>
                      </a:r>
                    </a:p>
                  </a:txBody>
                  <a:tcPr marL="9525" marR="9525" marT="9525" marB="0" anchor="ctr"/>
                </a:tc>
              </a:tr>
              <a:tr h="52205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SAIHA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latin typeface="+mn-lt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90%</a:t>
                      </a:r>
                    </a:p>
                  </a:txBody>
                  <a:tcPr marL="9525" marR="9525" marT="9525" marB="0" anchor="ctr"/>
                </a:tc>
              </a:tr>
              <a:tr h="52205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SERCHHIP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latin typeface="+mn-lt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</a:tr>
              <a:tr h="52205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AVERAGE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91%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83%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0392" y="0"/>
            <a:ext cx="1043608" cy="106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NSP DEFAULT RATE (EXPECTED : &lt;5%)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9511" y="1554161"/>
          <a:ext cx="8712969" cy="5043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4323"/>
                <a:gridCol w="2904323"/>
                <a:gridCol w="2904323"/>
              </a:tblGrid>
              <a:tr h="5043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DISTRICT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1Q2014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1Q2015</a:t>
                      </a:r>
                      <a:endParaRPr lang="en-IN" dirty="0"/>
                    </a:p>
                  </a:txBody>
                  <a:tcPr/>
                </a:tc>
              </a:tr>
              <a:tr h="5043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AIZAWL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latin typeface="+mn-lt"/>
                        </a:rPr>
                        <a:t>4%</a:t>
                      </a:r>
                    </a:p>
                  </a:txBody>
                  <a:tcPr marL="9525" marR="9525" marT="9525" marB="0" anchor="ctr"/>
                </a:tc>
              </a:tr>
              <a:tr h="5043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CHAMPHAI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ctr"/>
                </a:tc>
              </a:tr>
              <a:tr h="5043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KOLASIB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8%</a:t>
                      </a:r>
                    </a:p>
                  </a:txBody>
                  <a:tcPr marL="9525" marR="9525" marT="9525" marB="0" anchor="ctr"/>
                </a:tc>
              </a:tr>
              <a:tr h="5043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LAWNGTLAI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13%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ctr"/>
                </a:tc>
              </a:tr>
              <a:tr h="5043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LUNGLEI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ctr"/>
                </a:tc>
              </a:tr>
              <a:tr h="5043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MAMIT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ctr"/>
                </a:tc>
              </a:tr>
              <a:tr h="5043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SAIHA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ctr"/>
                </a:tc>
              </a:tr>
              <a:tr h="5043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SERCHHIP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ctr"/>
                </a:tc>
              </a:tr>
              <a:tr h="504319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AVERAGE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800" b="1" i="0" u="none" strike="noStrike" dirty="0"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TB/HIV Collaboration</a:t>
            </a:r>
            <a:endParaRPr lang="en-IN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9512" y="1124744"/>
          <a:ext cx="8712968" cy="55892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8242"/>
                <a:gridCol w="2178242"/>
                <a:gridCol w="2178242"/>
                <a:gridCol w="2178242"/>
              </a:tblGrid>
              <a:tr h="6155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District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No. of TB patient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No/% 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of pt tested for HIV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No. of pt found to be HIV +</a:t>
                      </a:r>
                      <a:r>
                        <a:rPr kumimoji="0" lang="en-US" sz="17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ve</a:t>
                      </a:r>
                      <a:endParaRPr kumimoji="0" lang="en-US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55262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AIZAWL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229 (73.87%)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en-IN" dirty="0"/>
                    </a:p>
                  </a:txBody>
                  <a:tcPr/>
                </a:tc>
              </a:tr>
              <a:tr h="55262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CHAMPHAI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 (69.23</a:t>
                      </a:r>
                      <a:r>
                        <a:rPr lang="en-US" dirty="0" smtClean="0"/>
                        <a:t>%</a:t>
                      </a:r>
                      <a:r>
                        <a:rPr lang="en-US" dirty="0" smtClean="0"/>
                        <a:t>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IN" dirty="0"/>
                    </a:p>
                  </a:txBody>
                  <a:tcPr/>
                </a:tc>
              </a:tr>
              <a:tr h="55262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KOLASIB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 (88.88</a:t>
                      </a:r>
                      <a:r>
                        <a:rPr lang="en-US" dirty="0" smtClean="0"/>
                        <a:t>%</a:t>
                      </a:r>
                      <a:r>
                        <a:rPr lang="en-US" dirty="0" smtClean="0"/>
                        <a:t>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IN" dirty="0"/>
                    </a:p>
                  </a:txBody>
                  <a:tcPr/>
                </a:tc>
              </a:tr>
              <a:tr h="55262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LAWNGTLAI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 (75</a:t>
                      </a:r>
                      <a:r>
                        <a:rPr lang="en-US" dirty="0" smtClean="0"/>
                        <a:t>%</a:t>
                      </a:r>
                      <a:r>
                        <a:rPr lang="en-US" dirty="0" smtClean="0"/>
                        <a:t>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IN" dirty="0"/>
                    </a:p>
                  </a:txBody>
                  <a:tcPr/>
                </a:tc>
              </a:tr>
              <a:tr h="55262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LUNGLEI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 (88.23%)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IN" dirty="0"/>
                    </a:p>
                  </a:txBody>
                  <a:tcPr/>
                </a:tc>
              </a:tr>
              <a:tr h="55262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MAMIT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 (70</a:t>
                      </a:r>
                      <a:r>
                        <a:rPr lang="en-US" dirty="0" smtClean="0"/>
                        <a:t>%</a:t>
                      </a:r>
                      <a:r>
                        <a:rPr lang="en-US" dirty="0" smtClean="0"/>
                        <a:t>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IN" dirty="0"/>
                    </a:p>
                  </a:txBody>
                  <a:tcPr/>
                </a:tc>
              </a:tr>
              <a:tr h="55262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SAIHA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 (96.87</a:t>
                      </a:r>
                      <a:r>
                        <a:rPr lang="en-US" dirty="0" smtClean="0"/>
                        <a:t>%</a:t>
                      </a:r>
                      <a:r>
                        <a:rPr lang="en-US" dirty="0" smtClean="0"/>
                        <a:t>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IN" dirty="0"/>
                    </a:p>
                  </a:txBody>
                  <a:tcPr/>
                </a:tc>
              </a:tr>
              <a:tr h="55262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SERCHHIP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 (91.30</a:t>
                      </a:r>
                      <a:r>
                        <a:rPr lang="en-US" dirty="0" smtClean="0"/>
                        <a:t>%</a:t>
                      </a:r>
                      <a:r>
                        <a:rPr lang="en-US" dirty="0" smtClean="0"/>
                        <a:t>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IN" dirty="0"/>
                    </a:p>
                  </a:txBody>
                  <a:tcPr/>
                </a:tc>
              </a:tr>
              <a:tr h="552629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540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424 (78.51</a:t>
                      </a:r>
                      <a:r>
                        <a:rPr lang="en-US" smtClean="0"/>
                        <a:t>%</a:t>
                      </a:r>
                      <a:r>
                        <a:rPr lang="en-US" b="1" smtClean="0"/>
                        <a:t>)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44</a:t>
                      </a:r>
                      <a:endParaRPr lang="en-IN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0392" y="0"/>
            <a:ext cx="1043608" cy="106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104</TotalTime>
  <Words>601</Words>
  <Application>Microsoft Office PowerPoint</Application>
  <PresentationFormat>On-screen Show (4:3)</PresentationFormat>
  <Paragraphs>332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Trek</vt:lpstr>
      <vt:lpstr>COMPARATIVE ANALYSIS OF DISTRICTS</vt:lpstr>
      <vt:lpstr>REFERRAL ACTIVITIES (OPD)</vt:lpstr>
      <vt:lpstr>Presumptive TB Examined per lakh population  (Expected &gt;150 /lakh pop)</vt:lpstr>
      <vt:lpstr>Percentage of Sputum positivity among Presumptive TB (Expected = 5 -15%)</vt:lpstr>
      <vt:lpstr>Annualized NSP Case Detection Rate (Expected – 70%)</vt:lpstr>
      <vt:lpstr>EP Cases Registered for Treatment  (expected – 21 cases / lakh / year)</vt:lpstr>
      <vt:lpstr>NSP Cure Rates</vt:lpstr>
      <vt:lpstr>NSP DEFAULT RATE (EXPECTED : &lt;5%)</vt:lpstr>
      <vt:lpstr>TB/HIV Collaboration</vt:lpstr>
      <vt:lpstr>NIKSHAY 1Q2015</vt:lpstr>
      <vt:lpstr>TB NOTIFICATION DURING 1Q2015</vt:lpstr>
      <vt:lpstr>Slide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COMPARATIVE ANALYSIS OF DISTRICTS</dc:title>
  <dc:creator>User</dc:creator>
  <cp:lastModifiedBy>User</cp:lastModifiedBy>
  <cp:revision>28</cp:revision>
  <dcterms:created xsi:type="dcterms:W3CDTF">2015-05-12T04:45:53Z</dcterms:created>
  <dcterms:modified xsi:type="dcterms:W3CDTF">2015-05-12T06:30:04Z</dcterms:modified>
</cp:coreProperties>
</file>